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0" d="100"/>
          <a:sy n="160" d="100"/>
        </p:scale>
        <p:origin x="114" y="13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073375303427998"/>
          <c:y val="0.21666657105541437"/>
          <c:w val="0.79399893430167157"/>
          <c:h val="0.56469216682506262"/>
        </c:manualLayout>
      </c:layout>
      <c:pie3DChart>
        <c:varyColors val="1"/>
        <c:ser>
          <c:idx val="0"/>
          <c:order val="0"/>
          <c:dPt>
            <c:idx val="0"/>
            <c:bubble3D val="0"/>
            <c:spPr>
              <a:solidFill>
                <a:schemeClr val="accent5">
                  <a:lumMod val="5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29B3-440E-B709-1565DD89951D}"/>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29B3-440E-B709-1565DD89951D}"/>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29B3-440E-B709-1565DD89951D}"/>
              </c:ext>
            </c:extLst>
          </c:dPt>
          <c:dPt>
            <c:idx val="3"/>
            <c:bubble3D val="0"/>
            <c:spPr>
              <a:solidFill>
                <a:srgbClr val="C0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29B3-440E-B709-1565DD89951D}"/>
              </c:ext>
            </c:extLst>
          </c:dPt>
          <c:dPt>
            <c:idx val="4"/>
            <c:bubble3D val="0"/>
            <c:spPr>
              <a:solidFill>
                <a:schemeClr val="accent5"/>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9-29B3-440E-B709-1565DD89951D}"/>
              </c:ext>
            </c:extLst>
          </c:dPt>
          <c:dPt>
            <c:idx val="5"/>
            <c:bubble3D val="0"/>
            <c:spPr>
              <a:solidFill>
                <a:srgbClr val="92D05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B-29B3-440E-B709-1565DD89951D}"/>
              </c:ext>
            </c:extLst>
          </c:dPt>
          <c:dPt>
            <c:idx val="6"/>
            <c:bubble3D val="0"/>
            <c:spPr>
              <a:solidFill>
                <a:schemeClr val="accent1">
                  <a:lumMod val="60000"/>
                </a:schemeClr>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D-29B3-440E-B709-1565DD89951D}"/>
              </c:ext>
            </c:extLst>
          </c:dPt>
          <c:dLbls>
            <c:dLbl>
              <c:idx val="0"/>
              <c:tx>
                <c:rich>
                  <a:bodyPr rot="0" spcFirstLastPara="1" vertOverflow="ellipsis" vert="horz" wrap="square" lIns="38100" tIns="19050" rIns="38100" bIns="19050" anchor="ctr" anchorCtr="1">
                    <a:noAutofit/>
                  </a:bodyPr>
                  <a:lstStyle/>
                  <a:p>
                    <a:pPr>
                      <a:defRPr sz="500" b="1" i="0" u="none" strike="noStrike" kern="1200" spc="0" baseline="0">
                        <a:solidFill>
                          <a:schemeClr val="accent5">
                            <a:lumMod val="50000"/>
                          </a:schemeClr>
                        </a:solidFill>
                        <a:latin typeface="+mn-lt"/>
                        <a:ea typeface="+mn-ea"/>
                        <a:cs typeface="+mn-cs"/>
                      </a:defRPr>
                    </a:pPr>
                    <a:fld id="{5723E216-95EF-4635-89BB-477F73B47560}" type="CATEGORYNAME">
                      <a:rPr lang="en-US" sz="500" smtClean="0">
                        <a:solidFill>
                          <a:schemeClr val="accent5">
                            <a:lumMod val="50000"/>
                          </a:schemeClr>
                        </a:solidFill>
                      </a:rPr>
                      <a:pPr>
                        <a:defRPr sz="500">
                          <a:solidFill>
                            <a:schemeClr val="accent5">
                              <a:lumMod val="50000"/>
                            </a:schemeClr>
                          </a:solidFill>
                        </a:defRPr>
                      </a:pPr>
                      <a:t>[CATEGORY NAME]</a:t>
                    </a:fld>
                    <a:endParaRPr lang="en-US" sz="500" dirty="0">
                      <a:solidFill>
                        <a:schemeClr val="accent5">
                          <a:lumMod val="50000"/>
                        </a:schemeClr>
                      </a:solidFill>
                    </a:endParaRPr>
                  </a:p>
                  <a:p>
                    <a:pPr>
                      <a:defRPr sz="500">
                        <a:solidFill>
                          <a:schemeClr val="accent5">
                            <a:lumMod val="50000"/>
                          </a:schemeClr>
                        </a:solidFill>
                      </a:defRPr>
                    </a:pPr>
                    <a:r>
                      <a:rPr lang="en-US" sz="500" dirty="0">
                        <a:solidFill>
                          <a:schemeClr val="accent5">
                            <a:lumMod val="50000"/>
                          </a:schemeClr>
                        </a:solidFill>
                      </a:rPr>
                      <a:t>44.4%</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chemeClr val="accent5">
                          <a:lumMod val="50000"/>
                        </a:schemeClr>
                      </a:solidFill>
                      <a:latin typeface="+mn-lt"/>
                      <a:ea typeface="+mn-ea"/>
                      <a:cs typeface="+mn-cs"/>
                    </a:defRPr>
                  </a:pPr>
                  <a:endParaRPr lang="en-US"/>
                </a:p>
              </c:txPr>
              <c:dLblPos val="outEnd"/>
              <c:showLegendKey val="0"/>
              <c:showVal val="0"/>
              <c:showCatName val="1"/>
              <c:showSerName val="0"/>
              <c:showPercent val="0"/>
              <c:showBubbleSize val="0"/>
              <c:extLst>
                <c:ext xmlns:c15="http://schemas.microsoft.com/office/drawing/2012/chart" uri="{CE6537A1-D6FC-4f65-9D91-7224C49458BB}">
                  <c15:layout>
                    <c:manualLayout>
                      <c:w val="0.14983047502516234"/>
                      <c:h val="0.14701044777976041"/>
                    </c:manualLayout>
                  </c15:layout>
                  <c15:dlblFieldTable/>
                  <c15:showDataLabelsRange val="0"/>
                </c:ext>
                <c:ext xmlns:c16="http://schemas.microsoft.com/office/drawing/2014/chart" uri="{C3380CC4-5D6E-409C-BE32-E72D297353CC}">
                  <c16:uniqueId val="{00000001-29B3-440E-B709-1565DD89951D}"/>
                </c:ext>
              </c:extLst>
            </c:dLbl>
            <c:dLbl>
              <c:idx val="1"/>
              <c:layout>
                <c:manualLayout>
                  <c:x val="-7.5190937617177475E-2"/>
                  <c:y val="1.2748166971457296E-6"/>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chemeClr val="tx1">
                            <a:lumMod val="75000"/>
                            <a:lumOff val="25000"/>
                          </a:schemeClr>
                        </a:solidFill>
                        <a:latin typeface="+mn-lt"/>
                        <a:ea typeface="+mn-ea"/>
                        <a:cs typeface="+mn-cs"/>
                      </a:defRPr>
                    </a:pPr>
                    <a:fld id="{F5BC313D-4EBF-494E-A985-C7BC57313E9C}" type="CATEGORYNAME">
                      <a:rPr lang="en-US" sz="500" smtClean="0">
                        <a:solidFill>
                          <a:schemeClr val="tx1">
                            <a:lumMod val="75000"/>
                            <a:lumOff val="25000"/>
                          </a:schemeClr>
                        </a:solidFill>
                      </a:rPr>
                      <a:pPr>
                        <a:defRPr sz="500">
                          <a:solidFill>
                            <a:schemeClr val="tx1">
                              <a:lumMod val="75000"/>
                              <a:lumOff val="25000"/>
                            </a:schemeClr>
                          </a:solidFill>
                        </a:defRPr>
                      </a:pPr>
                      <a:t>[CATEGORY NAME]</a:t>
                    </a:fld>
                    <a:endParaRPr lang="en-US" sz="500" dirty="0">
                      <a:solidFill>
                        <a:schemeClr val="tx1">
                          <a:lumMod val="75000"/>
                          <a:lumOff val="25000"/>
                        </a:schemeClr>
                      </a:solidFill>
                    </a:endParaRPr>
                  </a:p>
                  <a:p>
                    <a:pPr>
                      <a:defRPr sz="500">
                        <a:solidFill>
                          <a:schemeClr val="tx1">
                            <a:lumMod val="75000"/>
                            <a:lumOff val="25000"/>
                          </a:schemeClr>
                        </a:solidFill>
                      </a:defRPr>
                    </a:pPr>
                    <a:r>
                      <a:rPr lang="en-US" sz="500" dirty="0">
                        <a:solidFill>
                          <a:schemeClr val="tx1">
                            <a:lumMod val="75000"/>
                            <a:lumOff val="25000"/>
                          </a:schemeClr>
                        </a:solidFill>
                      </a:rPr>
                      <a:t>6.7%</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chemeClr val="tx1">
                          <a:lumMod val="75000"/>
                          <a:lumOff val="25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3254445343490358"/>
                      <c:h val="0.18707871291956607"/>
                    </c:manualLayout>
                  </c15:layout>
                  <c15:dlblFieldTable/>
                  <c15:showDataLabelsRange val="0"/>
                </c:ext>
                <c:ext xmlns:c16="http://schemas.microsoft.com/office/drawing/2014/chart" uri="{C3380CC4-5D6E-409C-BE32-E72D297353CC}">
                  <c16:uniqueId val="{00000003-29B3-440E-B709-1565DD89951D}"/>
                </c:ext>
              </c:extLst>
            </c:dLbl>
            <c:dLbl>
              <c:idx val="2"/>
              <c:layout>
                <c:manualLayout>
                  <c:x val="0.13785005229815872"/>
                  <c:y val="1.6190172055635551E-2"/>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chemeClr val="tx2">
                            <a:lumMod val="50000"/>
                          </a:schemeClr>
                        </a:solidFill>
                        <a:latin typeface="+mn-lt"/>
                        <a:ea typeface="+mn-ea"/>
                        <a:cs typeface="+mn-cs"/>
                      </a:defRPr>
                    </a:pPr>
                    <a:fld id="{E8838F7B-FF71-4663-BDCD-8299D544724E}" type="CATEGORYNAME">
                      <a:rPr lang="en-US" sz="500" smtClean="0">
                        <a:solidFill>
                          <a:schemeClr val="tx2">
                            <a:lumMod val="50000"/>
                          </a:schemeClr>
                        </a:solidFill>
                      </a:rPr>
                      <a:pPr>
                        <a:defRPr sz="500">
                          <a:solidFill>
                            <a:schemeClr val="tx2">
                              <a:lumMod val="50000"/>
                            </a:schemeClr>
                          </a:solidFill>
                        </a:defRPr>
                      </a:pPr>
                      <a:t>[CATEGORY NAME]</a:t>
                    </a:fld>
                    <a:endParaRPr lang="en-US" sz="500" dirty="0">
                      <a:solidFill>
                        <a:schemeClr val="tx2">
                          <a:lumMod val="50000"/>
                        </a:schemeClr>
                      </a:solidFill>
                    </a:endParaRPr>
                  </a:p>
                  <a:p>
                    <a:pPr>
                      <a:defRPr sz="500">
                        <a:solidFill>
                          <a:schemeClr val="tx2">
                            <a:lumMod val="50000"/>
                          </a:schemeClr>
                        </a:solidFill>
                      </a:defRPr>
                    </a:pPr>
                    <a:r>
                      <a:rPr lang="en-US" sz="500" dirty="0">
                        <a:solidFill>
                          <a:schemeClr val="tx2">
                            <a:lumMod val="50000"/>
                          </a:schemeClr>
                        </a:solidFill>
                      </a:rPr>
                      <a:t>11.1%</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chemeClr val="tx2">
                          <a:lumMod val="50000"/>
                        </a:schemeClr>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2249412879161649"/>
                      <c:h val="0.21040785848004881"/>
                    </c:manualLayout>
                  </c15:layout>
                  <c15:dlblFieldTable/>
                  <c15:showDataLabelsRange val="0"/>
                </c:ext>
                <c:ext xmlns:c16="http://schemas.microsoft.com/office/drawing/2014/chart" uri="{C3380CC4-5D6E-409C-BE32-E72D297353CC}">
                  <c16:uniqueId val="{00000005-29B3-440E-B709-1565DD89951D}"/>
                </c:ext>
              </c:extLst>
            </c:dLbl>
            <c:dLbl>
              <c:idx val="3"/>
              <c:layout>
                <c:manualLayout>
                  <c:x val="2.506759290323853E-3"/>
                  <c:y val="4.4522973152997761E-2"/>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rgbClr val="C00000"/>
                        </a:solidFill>
                        <a:latin typeface="+mn-lt"/>
                        <a:ea typeface="+mn-ea"/>
                        <a:cs typeface="+mn-cs"/>
                      </a:defRPr>
                    </a:pPr>
                    <a:fld id="{0C19A537-3277-42A8-AE58-5300F7E4557B}" type="CATEGORYNAME">
                      <a:rPr lang="en-US" sz="500" smtClean="0">
                        <a:solidFill>
                          <a:srgbClr val="C00000"/>
                        </a:solidFill>
                      </a:rPr>
                      <a:pPr>
                        <a:defRPr sz="500">
                          <a:solidFill>
                            <a:srgbClr val="C00000"/>
                          </a:solidFill>
                        </a:defRPr>
                      </a:pPr>
                      <a:t>[CATEGORY NAME]</a:t>
                    </a:fld>
                    <a:endParaRPr lang="en-US" sz="500" dirty="0">
                      <a:solidFill>
                        <a:srgbClr val="C00000"/>
                      </a:solidFill>
                    </a:endParaRPr>
                  </a:p>
                  <a:p>
                    <a:pPr>
                      <a:defRPr sz="500">
                        <a:solidFill>
                          <a:srgbClr val="C00000"/>
                        </a:solidFill>
                      </a:defRPr>
                    </a:pPr>
                    <a:r>
                      <a:rPr lang="en-US" sz="500" dirty="0">
                        <a:solidFill>
                          <a:srgbClr val="C00000"/>
                        </a:solidFill>
                      </a:rPr>
                      <a:t>2.2%</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rgbClr val="C0000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32720609421562635"/>
                      <c:h val="0.16856901188320383"/>
                    </c:manualLayout>
                  </c15:layout>
                  <c15:dlblFieldTable/>
                  <c15:showDataLabelsRange val="0"/>
                </c:ext>
                <c:ext xmlns:c16="http://schemas.microsoft.com/office/drawing/2014/chart" uri="{C3380CC4-5D6E-409C-BE32-E72D297353CC}">
                  <c16:uniqueId val="{00000007-29B3-440E-B709-1565DD89951D}"/>
                </c:ext>
              </c:extLst>
            </c:dLbl>
            <c:dLbl>
              <c:idx val="4"/>
              <c:layout>
                <c:manualLayout>
                  <c:x val="1.3108466657976492E-2"/>
                  <c:y val="-5.4023731231188941E-2"/>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chemeClr val="accent5"/>
                        </a:solidFill>
                        <a:latin typeface="+mn-lt"/>
                        <a:ea typeface="+mn-ea"/>
                        <a:cs typeface="+mn-cs"/>
                      </a:defRPr>
                    </a:pPr>
                    <a:r>
                      <a:rPr lang="en-US" sz="500" dirty="0">
                        <a:solidFill>
                          <a:schemeClr val="accent5"/>
                        </a:solidFill>
                      </a:rPr>
                      <a:t>MIDI Cables</a:t>
                    </a:r>
                  </a:p>
                  <a:p>
                    <a:pPr>
                      <a:defRPr sz="500">
                        <a:solidFill>
                          <a:schemeClr val="accent5"/>
                        </a:solidFill>
                      </a:defRPr>
                    </a:pPr>
                    <a:r>
                      <a:rPr lang="en-US" sz="500" dirty="0">
                        <a:solidFill>
                          <a:schemeClr val="accent5"/>
                        </a:solidFill>
                      </a:rPr>
                      <a:t>6.7%</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chemeClr val="accent5"/>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2843042821441562"/>
                      <c:h val="0.14701071190489598"/>
                    </c:manualLayout>
                  </c15:layout>
                  <c15:showDataLabelsRange val="0"/>
                </c:ext>
                <c:ext xmlns:c16="http://schemas.microsoft.com/office/drawing/2014/chart" uri="{C3380CC4-5D6E-409C-BE32-E72D297353CC}">
                  <c16:uniqueId val="{00000009-29B3-440E-B709-1565DD89951D}"/>
                </c:ext>
              </c:extLst>
            </c:dLbl>
            <c:dLbl>
              <c:idx val="5"/>
              <c:layout>
                <c:manualLayout>
                  <c:x val="1.7532711018136606E-3"/>
                  <c:y val="-0.11818729989361651"/>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rgbClr val="92D050"/>
                        </a:solidFill>
                        <a:latin typeface="+mn-lt"/>
                        <a:ea typeface="+mn-ea"/>
                        <a:cs typeface="+mn-cs"/>
                      </a:defRPr>
                    </a:pPr>
                    <a:fld id="{DF9EC63D-70DA-4B24-B884-E86502BA7537}" type="CATEGORYNAME">
                      <a:rPr lang="en-US" sz="500" smtClean="0">
                        <a:solidFill>
                          <a:srgbClr val="92D050"/>
                        </a:solidFill>
                      </a:rPr>
                      <a:pPr>
                        <a:defRPr sz="500">
                          <a:solidFill>
                            <a:srgbClr val="92D050"/>
                          </a:solidFill>
                        </a:defRPr>
                      </a:pPr>
                      <a:t>[CATEGORY NAME]</a:t>
                    </a:fld>
                    <a:endParaRPr lang="en-US" sz="500" dirty="0">
                      <a:solidFill>
                        <a:srgbClr val="92D050"/>
                      </a:solidFill>
                    </a:endParaRPr>
                  </a:p>
                  <a:p>
                    <a:pPr>
                      <a:defRPr sz="500">
                        <a:solidFill>
                          <a:srgbClr val="92D050"/>
                        </a:solidFill>
                      </a:defRPr>
                    </a:pPr>
                    <a:r>
                      <a:rPr lang="en-US" sz="500" dirty="0">
                        <a:solidFill>
                          <a:srgbClr val="92D050"/>
                        </a:solidFill>
                      </a:rPr>
                      <a:t>6.7%</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rgbClr val="92D050"/>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15316413727773281"/>
                      <c:h val="0.14701044777976041"/>
                    </c:manualLayout>
                  </c15:layout>
                  <c15:dlblFieldTable/>
                  <c15:showDataLabelsRange val="0"/>
                </c:ext>
                <c:ext xmlns:c16="http://schemas.microsoft.com/office/drawing/2014/chart" uri="{C3380CC4-5D6E-409C-BE32-E72D297353CC}">
                  <c16:uniqueId val="{0000000B-29B3-440E-B709-1565DD89951D}"/>
                </c:ext>
              </c:extLst>
            </c:dLbl>
            <c:dLbl>
              <c:idx val="6"/>
              <c:layout>
                <c:manualLayout>
                  <c:x val="7.4363442600303892E-2"/>
                  <c:y val="-9.4581837813995512E-3"/>
                </c:manualLayout>
              </c:layout>
              <c:tx>
                <c:rich>
                  <a:bodyPr rot="0" spcFirstLastPara="1" vertOverflow="ellipsis" vert="horz" wrap="square" lIns="38100" tIns="19050" rIns="38100" bIns="19050" anchor="ctr" anchorCtr="1">
                    <a:noAutofit/>
                  </a:bodyPr>
                  <a:lstStyle/>
                  <a:p>
                    <a:pPr>
                      <a:defRPr sz="500" b="1" i="0" u="none" strike="noStrike" kern="1200" spc="0" baseline="0">
                        <a:solidFill>
                          <a:schemeClr val="accent1"/>
                        </a:solidFill>
                        <a:latin typeface="+mn-lt"/>
                        <a:ea typeface="+mn-ea"/>
                        <a:cs typeface="+mn-cs"/>
                      </a:defRPr>
                    </a:pPr>
                    <a:fld id="{4337B3A6-2752-4C44-9B9B-A587A4CECE21}" type="CATEGORYNAME">
                      <a:rPr lang="en-US" sz="500" smtClean="0"/>
                      <a:pPr>
                        <a:defRPr sz="500">
                          <a:solidFill>
                            <a:schemeClr val="accent1"/>
                          </a:solidFill>
                        </a:defRPr>
                      </a:pPr>
                      <a:t>[CATEGORY NAME]</a:t>
                    </a:fld>
                    <a:endParaRPr lang="en-US" sz="500" dirty="0"/>
                  </a:p>
                  <a:p>
                    <a:pPr>
                      <a:defRPr sz="500">
                        <a:solidFill>
                          <a:schemeClr val="accent1"/>
                        </a:solidFill>
                      </a:defRPr>
                    </a:pPr>
                    <a:r>
                      <a:rPr lang="en-US" sz="500" dirty="0"/>
                      <a:t>22.2%</a:t>
                    </a:r>
                  </a:p>
                </c:rich>
              </c:tx>
              <c:spPr>
                <a:noFill/>
                <a:ln>
                  <a:noFill/>
                </a:ln>
                <a:effectLst/>
              </c:spPr>
              <c:txPr>
                <a:bodyPr rot="0" spcFirstLastPara="1" vertOverflow="ellipsis" vert="horz" wrap="square" lIns="38100" tIns="19050" rIns="38100" bIns="19050" anchor="ctr" anchorCtr="1">
                  <a:noAutofit/>
                </a:bodyPr>
                <a:lstStyle/>
                <a:p>
                  <a:pPr>
                    <a:defRPr sz="500" b="1" i="0" u="none" strike="noStrike" kern="1200" spc="0" baseline="0">
                      <a:solidFill>
                        <a:schemeClr val="accent1"/>
                      </a:solidFill>
                      <a:latin typeface="+mn-lt"/>
                      <a:ea typeface="+mn-ea"/>
                      <a:cs typeface="+mn-cs"/>
                    </a:defRPr>
                  </a:pPr>
                  <a:endParaRPr lang="en-US"/>
                </a:p>
              </c:txPr>
              <c:dLblPos val="bestFit"/>
              <c:showLegendKey val="0"/>
              <c:showVal val="0"/>
              <c:showCatName val="1"/>
              <c:showSerName val="0"/>
              <c:showPercent val="0"/>
              <c:showBubbleSize val="0"/>
              <c:extLst>
                <c:ext xmlns:c15="http://schemas.microsoft.com/office/drawing/2012/chart" uri="{CE6537A1-D6FC-4f65-9D91-7224C49458BB}">
                  <c15:layout>
                    <c:manualLayout>
                      <c:w val="0.28101359752126459"/>
                      <c:h val="0.14701044777976041"/>
                    </c:manualLayout>
                  </c15:layout>
                  <c15:dlblFieldTable/>
                  <c15:showDataLabelsRange val="0"/>
                </c:ext>
                <c:ext xmlns:c16="http://schemas.microsoft.com/office/drawing/2014/chart" uri="{C3380CC4-5D6E-409C-BE32-E72D297353CC}">
                  <c16:uniqueId val="{0000000D-29B3-440E-B709-1565DD89951D}"/>
                </c:ext>
              </c:extLst>
            </c:dLbl>
            <c:spPr>
              <a:noFill/>
              <a:ln>
                <a:noFill/>
              </a:ln>
              <a:effectLst/>
            </c:spPr>
            <c:txPr>
              <a:bodyPr rot="0" spcFirstLastPara="1" vertOverflow="ellipsis" vert="horz" wrap="square" lIns="38100" tIns="19050" rIns="38100" bIns="19050" anchor="ctr" anchorCtr="1">
                <a:spAutoFit/>
              </a:bodyPr>
              <a:lstStyle/>
              <a:p>
                <a:pPr>
                  <a:defRPr sz="500" b="1" i="0" u="none" strike="noStrike" kern="1200" spc="0" baseline="0">
                    <a:solidFill>
                      <a:schemeClr val="accent1"/>
                    </a:solidFill>
                    <a:latin typeface="+mn-lt"/>
                    <a:ea typeface="+mn-ea"/>
                    <a:cs typeface="+mn-cs"/>
                  </a:defRPr>
                </a:pPr>
                <a:endParaRPr lang="en-US"/>
              </a:p>
            </c:txPr>
            <c:dLblPos val="outEnd"/>
            <c:showLegendKey val="0"/>
            <c:showVal val="0"/>
            <c:showCatName val="1"/>
            <c:showSerName val="0"/>
            <c:showPercent val="0"/>
            <c:showBubbleSize val="0"/>
            <c:showLeaderLines val="0"/>
            <c:extLst>
              <c:ext xmlns:c15="http://schemas.microsoft.com/office/drawing/2012/chart" uri="{CE6537A1-D6FC-4f65-9D91-7224C49458BB}"/>
            </c:extLst>
          </c:dLbls>
          <c:cat>
            <c:strRef>
              <c:f>Sheet1!$B$2:$B$8</c:f>
              <c:strCache>
                <c:ptCount val="7"/>
                <c:pt idx="0">
                  <c:v>FPGA </c:v>
                </c:pt>
                <c:pt idx="1">
                  <c:v>Case/Housing</c:v>
                </c:pt>
                <c:pt idx="2">
                  <c:v>ADC/DAC, I2S</c:v>
                </c:pt>
                <c:pt idx="3">
                  <c:v>Arduino Uno</c:v>
                </c:pt>
                <c:pt idx="4">
                  <c:v>MIDI Cables</c:v>
                </c:pt>
                <c:pt idx="5">
                  <c:v>PCB</c:v>
                </c:pt>
                <c:pt idx="6">
                  <c:v>SMD/TH Parts</c:v>
                </c:pt>
              </c:strCache>
            </c:strRef>
          </c:cat>
          <c:val>
            <c:numRef>
              <c:f>Sheet1!$C$2:$C$8</c:f>
              <c:numCache>
                <c:formatCode>0.00%</c:formatCode>
                <c:ptCount val="7"/>
                <c:pt idx="0">
                  <c:v>0.44400000000000001</c:v>
                </c:pt>
                <c:pt idx="1">
                  <c:v>6.7000000000000004E-2</c:v>
                </c:pt>
                <c:pt idx="2">
                  <c:v>0.111</c:v>
                </c:pt>
                <c:pt idx="3">
                  <c:v>2.1999999999999999E-2</c:v>
                </c:pt>
                <c:pt idx="4">
                  <c:v>6.7000000000000004E-2</c:v>
                </c:pt>
                <c:pt idx="5">
                  <c:v>6.7000000000000004E-2</c:v>
                </c:pt>
                <c:pt idx="6">
                  <c:v>0.222</c:v>
                </c:pt>
              </c:numCache>
            </c:numRef>
          </c:val>
          <c:extLst>
            <c:ext xmlns:c16="http://schemas.microsoft.com/office/drawing/2014/chart" uri="{C3380CC4-5D6E-409C-BE32-E72D297353CC}">
              <c16:uniqueId val="{0000000E-29B3-440E-B709-1565DD89951D}"/>
            </c:ext>
          </c:extLst>
        </c:ser>
        <c:dLbls>
          <c:dLblPos val="outEnd"/>
          <c:showLegendKey val="0"/>
          <c:showVal val="0"/>
          <c:showCatName val="1"/>
          <c:showSerName val="0"/>
          <c:showPercent val="0"/>
          <c:showBubbleSize val="0"/>
          <c:showLeaderLines val="0"/>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785cf786a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785cf786a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9.jp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4.jpg"/><Relationship Id="rId11" Type="http://schemas.openxmlformats.org/officeDocument/2006/relationships/image" Target="../media/image8.emf"/><Relationship Id="rId5" Type="http://schemas.openxmlformats.org/officeDocument/2006/relationships/image" Target="../media/image3.jpg"/><Relationship Id="rId15" Type="http://schemas.openxmlformats.org/officeDocument/2006/relationships/image" Target="../media/image12.emf"/><Relationship Id="rId10" Type="http://schemas.openxmlformats.org/officeDocument/2006/relationships/chart" Target="../charts/chart1.xml"/><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49825"/>
            <a:ext cx="8520600" cy="70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US" sz="1500" b="1" dirty="0">
                <a:solidFill>
                  <a:srgbClr val="980000"/>
                </a:solidFill>
                <a:latin typeface="Calibri" panose="020F0502020204030204" pitchFamily="34" charset="0"/>
                <a:ea typeface="Times New Roman"/>
                <a:cs typeface="Calibri" panose="020F0502020204030204" pitchFamily="34" charset="0"/>
                <a:sym typeface="Times New Roman"/>
              </a:rPr>
              <a:t>FM Music Synthesizer on FPGA</a:t>
            </a:r>
            <a:endParaRPr sz="1500" b="1" dirty="0">
              <a:solidFill>
                <a:srgbClr val="980000"/>
              </a:solidFill>
              <a:latin typeface="Calibri" panose="020F0502020204030204" pitchFamily="34" charset="0"/>
              <a:ea typeface="Times New Roman"/>
              <a:cs typeface="Calibri" panose="020F0502020204030204" pitchFamily="34" charset="0"/>
              <a:sym typeface="Times New Roman"/>
            </a:endParaRPr>
          </a:p>
          <a:p>
            <a:pPr marL="0" lvl="0" indent="0" algn="ctr" rtl="0">
              <a:spcBef>
                <a:spcPts val="0"/>
              </a:spcBef>
              <a:spcAft>
                <a:spcPts val="0"/>
              </a:spcAft>
              <a:buClr>
                <a:schemeClr val="dk1"/>
              </a:buClr>
              <a:buSzPts val="1100"/>
              <a:buFont typeface="Arial"/>
              <a:buNone/>
            </a:pPr>
            <a:r>
              <a:rPr lang="en-US" sz="1200" dirty="0">
                <a:latin typeface="Calibri" panose="020F0502020204030204" pitchFamily="34" charset="0"/>
                <a:ea typeface="Times New Roman"/>
                <a:cs typeface="Calibri" panose="020F0502020204030204" pitchFamily="34" charset="0"/>
                <a:sym typeface="Times New Roman"/>
              </a:rPr>
              <a:t>By The Synthesizers</a:t>
            </a:r>
          </a:p>
          <a:p>
            <a:pPr marL="0" lvl="0" indent="0" algn="ctr" rtl="0">
              <a:spcBef>
                <a:spcPts val="0"/>
              </a:spcBef>
              <a:spcAft>
                <a:spcPts val="0"/>
              </a:spcAft>
              <a:buClr>
                <a:schemeClr val="dk1"/>
              </a:buClr>
              <a:buSzPts val="1100"/>
              <a:buFont typeface="Arial"/>
              <a:buNone/>
            </a:pPr>
            <a:r>
              <a:rPr lang="en" sz="1200" i="1" dirty="0">
                <a:latin typeface="Calibri" panose="020F0502020204030204" pitchFamily="34" charset="0"/>
                <a:ea typeface="Times New Roman"/>
                <a:cs typeface="Calibri" panose="020F0502020204030204" pitchFamily="34" charset="0"/>
                <a:sym typeface="Times New Roman"/>
              </a:rPr>
              <a:t>Department of Electrical and Computer Engineering</a:t>
            </a:r>
            <a:endParaRPr dirty="0">
              <a:latin typeface="Calibri" panose="020F0502020204030204" pitchFamily="34" charset="0"/>
              <a:cs typeface="Calibri" panose="020F0502020204030204" pitchFamily="34" charset="0"/>
            </a:endParaRPr>
          </a:p>
        </p:txBody>
      </p:sp>
      <p:pic>
        <p:nvPicPr>
          <p:cNvPr id="55" name="Google Shape;55;p13"/>
          <p:cNvPicPr preferRelativeResize="0">
            <a:picLocks noChangeAspect="1"/>
          </p:cNvPicPr>
          <p:nvPr/>
        </p:nvPicPr>
        <p:blipFill>
          <a:blip r:embed="rId3">
            <a:alphaModFix/>
          </a:blip>
          <a:stretch>
            <a:fillRect/>
          </a:stretch>
        </p:blipFill>
        <p:spPr>
          <a:xfrm>
            <a:off x="130610" y="41250"/>
            <a:ext cx="672842" cy="757495"/>
          </a:xfrm>
          <a:prstGeom prst="rect">
            <a:avLst/>
          </a:prstGeom>
          <a:noFill/>
          <a:ln>
            <a:noFill/>
          </a:ln>
        </p:spPr>
      </p:pic>
      <p:pic>
        <p:nvPicPr>
          <p:cNvPr id="56" name="Google Shape;56;p13"/>
          <p:cNvPicPr preferRelativeResize="0">
            <a:picLocks noChangeAspect="1"/>
          </p:cNvPicPr>
          <p:nvPr/>
        </p:nvPicPr>
        <p:blipFill>
          <a:blip r:embed="rId3">
            <a:alphaModFix/>
          </a:blip>
          <a:stretch>
            <a:fillRect/>
          </a:stretch>
        </p:blipFill>
        <p:spPr>
          <a:xfrm>
            <a:off x="8339935" y="41251"/>
            <a:ext cx="672836" cy="757499"/>
          </a:xfrm>
          <a:prstGeom prst="rect">
            <a:avLst/>
          </a:prstGeom>
          <a:noFill/>
          <a:ln>
            <a:noFill/>
          </a:ln>
        </p:spPr>
      </p:pic>
      <p:sp>
        <p:nvSpPr>
          <p:cNvPr id="57" name="Google Shape;57;p13"/>
          <p:cNvSpPr/>
          <p:nvPr/>
        </p:nvSpPr>
        <p:spPr>
          <a:xfrm>
            <a:off x="0" y="25"/>
            <a:ext cx="9144000" cy="807300"/>
          </a:xfrm>
          <a:prstGeom prst="rect">
            <a:avLst/>
          </a:prstGeom>
          <a:noFill/>
          <a:ln w="63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Box 4">
            <a:extLst>
              <a:ext uri="{FF2B5EF4-FFF2-40B4-BE49-F238E27FC236}">
                <a16:creationId xmlns:a16="http://schemas.microsoft.com/office/drawing/2014/main" id="{9D330AA9-5E30-F99F-B6AC-157CF64A67A0}"/>
              </a:ext>
            </a:extLst>
          </p:cNvPr>
          <p:cNvSpPr txBox="1"/>
          <p:nvPr/>
        </p:nvSpPr>
        <p:spPr>
          <a:xfrm>
            <a:off x="418855" y="1847050"/>
            <a:ext cx="4577898" cy="307777"/>
          </a:xfrm>
          <a:prstGeom prst="rect">
            <a:avLst/>
          </a:prstGeom>
          <a:noFill/>
        </p:spPr>
        <p:txBody>
          <a:bodyPr wrap="square">
            <a:spAutoFit/>
          </a:bodyPr>
          <a:lstStyle/>
          <a:p>
            <a:endParaRPr lang="en-US"/>
          </a:p>
        </p:txBody>
      </p:sp>
      <p:grpSp>
        <p:nvGrpSpPr>
          <p:cNvPr id="123" name="Group 122">
            <a:extLst>
              <a:ext uri="{FF2B5EF4-FFF2-40B4-BE49-F238E27FC236}">
                <a16:creationId xmlns:a16="http://schemas.microsoft.com/office/drawing/2014/main" id="{63FC9552-0BD7-4C78-5E46-B0A30AD6DB30}"/>
              </a:ext>
            </a:extLst>
          </p:cNvPr>
          <p:cNvGrpSpPr/>
          <p:nvPr/>
        </p:nvGrpSpPr>
        <p:grpSpPr>
          <a:xfrm>
            <a:off x="53116" y="901116"/>
            <a:ext cx="2651984" cy="2570401"/>
            <a:chOff x="2493890" y="897675"/>
            <a:chExt cx="3737620" cy="2381217"/>
          </a:xfrm>
        </p:grpSpPr>
        <p:sp>
          <p:nvSpPr>
            <p:cNvPr id="59" name="Google Shape;59;p13"/>
            <p:cNvSpPr txBox="1"/>
            <p:nvPr/>
          </p:nvSpPr>
          <p:spPr>
            <a:xfrm>
              <a:off x="2501326" y="897675"/>
              <a:ext cx="3730184" cy="2118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Project Overview</a:t>
              </a:r>
              <a:endParaRPr sz="1200" dirty="0">
                <a:solidFill>
                  <a:srgbClr val="FFFFFF"/>
                </a:solidFill>
                <a:latin typeface="Times New Roman"/>
                <a:ea typeface="Times New Roman"/>
                <a:cs typeface="Times New Roman"/>
                <a:sym typeface="Times New Roman"/>
              </a:endParaRPr>
            </a:p>
          </p:txBody>
        </p:sp>
        <p:sp>
          <p:nvSpPr>
            <p:cNvPr id="117" name="TextBox 116">
              <a:extLst>
                <a:ext uri="{FF2B5EF4-FFF2-40B4-BE49-F238E27FC236}">
                  <a16:creationId xmlns:a16="http://schemas.microsoft.com/office/drawing/2014/main" id="{71B64426-F31D-8053-1C79-4A9EC7F1BFC0}"/>
                </a:ext>
              </a:extLst>
            </p:cNvPr>
            <p:cNvSpPr txBox="1"/>
            <p:nvPr/>
          </p:nvSpPr>
          <p:spPr>
            <a:xfrm>
              <a:off x="2493890" y="1140463"/>
              <a:ext cx="3730184" cy="2138429"/>
            </a:xfrm>
            <a:prstGeom prst="rect">
              <a:avLst/>
            </a:prstGeom>
            <a:noFill/>
          </p:spPr>
          <p:txBody>
            <a:bodyPr wrap="square" rtlCol="0">
              <a:spAutoFit/>
            </a:bodyPr>
            <a:lstStyle/>
            <a:p>
              <a:r>
                <a:rPr lang="en-US" sz="900" b="0" i="0" u="none" strike="noStrike" dirty="0">
                  <a:solidFill>
                    <a:srgbClr val="000000"/>
                  </a:solidFill>
                  <a:effectLst/>
                  <a:latin typeface="Calibri" panose="020F0502020204030204" pitchFamily="34" charset="0"/>
                  <a:cs typeface="Calibri" panose="020F0502020204030204" pitchFamily="34" charset="0"/>
                </a:rPr>
                <a:t>Our 16-channel FM Music Synthesizer connects to MIDI-supported keyboards and applies frequency modulation to the notes being played. A user interface and LCD </a:t>
              </a:r>
              <a:r>
                <a:rPr lang="en-US" sz="900" dirty="0">
                  <a:latin typeface="Calibri" panose="020F0502020204030204" pitchFamily="34" charset="0"/>
                  <a:cs typeface="Calibri" panose="020F0502020204030204" pitchFamily="34" charset="0"/>
                </a:rPr>
                <a:t>display </a:t>
              </a:r>
              <a:r>
                <a:rPr lang="en-US" sz="900" b="0" i="0" u="none" strike="noStrike" dirty="0">
                  <a:solidFill>
                    <a:srgbClr val="000000"/>
                  </a:solidFill>
                  <a:effectLst/>
                  <a:latin typeface="Calibri" panose="020F0502020204030204" pitchFamily="34" charset="0"/>
                  <a:cs typeface="Calibri" panose="020F0502020204030204" pitchFamily="34" charset="0"/>
                </a:rPr>
                <a:t>allows customization of modulation parameters as well as waveform selection (Sine, Square, Sawtooth, Triangle). The SoC's processor decodes the MIDI data and the FPGA implements custom RTL to generate and modulate the requested notes. DSP is accomplished using fixed-point arithmetic to balance resources and numerical accuracy. An ADSR (Attack, Decay, Sustain, Release) envelope is applied to both the carrier and modulator signals to create a time-varying FM signal. The digital signal is converted to analog using a 24-bit DAC. </a:t>
              </a:r>
              <a:r>
                <a:rPr lang="en-US" sz="900" dirty="0">
                  <a:latin typeface="Calibri" panose="020F0502020204030204" pitchFamily="34" charset="0"/>
                  <a:cs typeface="Calibri" panose="020F0502020204030204" pitchFamily="34" charset="0"/>
                </a:rPr>
                <a:t>A</a:t>
              </a:r>
              <a:r>
                <a:rPr lang="en-US" sz="900" b="0" i="0" u="none" strike="noStrike" dirty="0">
                  <a:solidFill>
                    <a:srgbClr val="000000"/>
                  </a:solidFill>
                  <a:effectLst/>
                  <a:latin typeface="Calibri" panose="020F0502020204030204" pitchFamily="34" charset="0"/>
                  <a:cs typeface="Calibri" panose="020F0502020204030204" pitchFamily="34" charset="0"/>
                </a:rPr>
                <a:t> low-pass reconstruction filter is applied to the signal before it is output via a 3.5mm audio jack.</a:t>
              </a:r>
              <a:endParaRPr lang="en-US" sz="900" dirty="0">
                <a:solidFill>
                  <a:srgbClr val="000000"/>
                </a:solidFill>
                <a:effectLst/>
                <a:latin typeface="Calibri" panose="020F0502020204030204" pitchFamily="34" charset="0"/>
                <a:cs typeface="Calibri" panose="020F0502020204030204" pitchFamily="34" charset="0"/>
              </a:endParaRPr>
            </a:p>
          </p:txBody>
        </p:sp>
      </p:grpSp>
      <p:grpSp>
        <p:nvGrpSpPr>
          <p:cNvPr id="194" name="Group 193">
            <a:extLst>
              <a:ext uri="{FF2B5EF4-FFF2-40B4-BE49-F238E27FC236}">
                <a16:creationId xmlns:a16="http://schemas.microsoft.com/office/drawing/2014/main" id="{6D8323F0-168B-6275-798A-807CDE34CED7}"/>
              </a:ext>
            </a:extLst>
          </p:cNvPr>
          <p:cNvGrpSpPr>
            <a:grpSpLocks noChangeAspect="1"/>
          </p:cNvGrpSpPr>
          <p:nvPr/>
        </p:nvGrpSpPr>
        <p:grpSpPr>
          <a:xfrm>
            <a:off x="6556248" y="896112"/>
            <a:ext cx="2788643" cy="1957054"/>
            <a:chOff x="5559" y="3247055"/>
            <a:chExt cx="2702245" cy="1896420"/>
          </a:xfrm>
        </p:grpSpPr>
        <p:sp>
          <p:nvSpPr>
            <p:cNvPr id="58" name="Google Shape;58;p13"/>
            <p:cNvSpPr txBox="1"/>
            <p:nvPr/>
          </p:nvSpPr>
          <p:spPr>
            <a:xfrm>
              <a:off x="5559" y="3247055"/>
              <a:ext cx="2454413" cy="221517"/>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The Team</a:t>
              </a:r>
              <a:endParaRPr sz="1200" dirty="0">
                <a:solidFill>
                  <a:srgbClr val="FFFFFF"/>
                </a:solidFill>
                <a:latin typeface="Times New Roman"/>
                <a:ea typeface="Times New Roman"/>
                <a:cs typeface="Times New Roman"/>
                <a:sym typeface="Times New Roman"/>
              </a:endParaRPr>
            </a:p>
          </p:txBody>
        </p:sp>
        <p:grpSp>
          <p:nvGrpSpPr>
            <p:cNvPr id="193" name="Group 192">
              <a:extLst>
                <a:ext uri="{FF2B5EF4-FFF2-40B4-BE49-F238E27FC236}">
                  <a16:creationId xmlns:a16="http://schemas.microsoft.com/office/drawing/2014/main" id="{7894E525-449F-6637-0820-B386FBB4F427}"/>
                </a:ext>
              </a:extLst>
            </p:cNvPr>
            <p:cNvGrpSpPr/>
            <p:nvPr/>
          </p:nvGrpSpPr>
          <p:grpSpPr>
            <a:xfrm>
              <a:off x="8761" y="3596715"/>
              <a:ext cx="2699043" cy="1546760"/>
              <a:chOff x="167882" y="3511798"/>
              <a:chExt cx="2699043" cy="1546760"/>
            </a:xfrm>
          </p:grpSpPr>
          <p:grpSp>
            <p:nvGrpSpPr>
              <p:cNvPr id="116" name="Group 115">
                <a:extLst>
                  <a:ext uri="{FF2B5EF4-FFF2-40B4-BE49-F238E27FC236}">
                    <a16:creationId xmlns:a16="http://schemas.microsoft.com/office/drawing/2014/main" id="{BFE1D9B0-817F-93B2-1B02-E53B1A13AE91}"/>
                  </a:ext>
                </a:extLst>
              </p:cNvPr>
              <p:cNvGrpSpPr/>
              <p:nvPr/>
            </p:nvGrpSpPr>
            <p:grpSpPr>
              <a:xfrm>
                <a:off x="167882" y="3511798"/>
                <a:ext cx="2524772" cy="1315927"/>
                <a:chOff x="35872" y="1225042"/>
                <a:chExt cx="3234346" cy="1699386"/>
              </a:xfrm>
            </p:grpSpPr>
            <p:sp>
              <p:nvSpPr>
                <p:cNvPr id="103" name="Oval 102">
                  <a:extLst>
                    <a:ext uri="{FF2B5EF4-FFF2-40B4-BE49-F238E27FC236}">
                      <a16:creationId xmlns:a16="http://schemas.microsoft.com/office/drawing/2014/main" id="{73F5927D-147C-FDDC-F20A-82AFCA704744}"/>
                    </a:ext>
                  </a:extLst>
                </p:cNvPr>
                <p:cNvSpPr/>
                <p:nvPr/>
              </p:nvSpPr>
              <p:spPr>
                <a:xfrm>
                  <a:off x="1214117" y="1250895"/>
                  <a:ext cx="628650" cy="717197"/>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A19686A-C6B6-0259-DC0B-5AE75C5AED54}"/>
                    </a:ext>
                  </a:extLst>
                </p:cNvPr>
                <p:cNvSpPr/>
                <p:nvPr/>
              </p:nvSpPr>
              <p:spPr>
                <a:xfrm>
                  <a:off x="2111361" y="2192246"/>
                  <a:ext cx="628650" cy="717197"/>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08A12C7B-9BEF-9792-F3AF-B157F5619F22}"/>
                    </a:ext>
                  </a:extLst>
                </p:cNvPr>
                <p:cNvSpPr/>
                <p:nvPr/>
              </p:nvSpPr>
              <p:spPr>
                <a:xfrm>
                  <a:off x="311700" y="2207230"/>
                  <a:ext cx="628650" cy="717198"/>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43E7AC7-FE1A-20A5-2E40-1AD02DF10B82}"/>
                    </a:ext>
                  </a:extLst>
                </p:cNvPr>
                <p:cNvSpPr/>
                <p:nvPr/>
              </p:nvSpPr>
              <p:spPr>
                <a:xfrm>
                  <a:off x="2115676" y="1250895"/>
                  <a:ext cx="628650" cy="717197"/>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73C146A1-7A3D-9EED-15AA-79B8E2753FA6}"/>
                    </a:ext>
                  </a:extLst>
                </p:cNvPr>
                <p:cNvSpPr/>
                <p:nvPr/>
              </p:nvSpPr>
              <p:spPr>
                <a:xfrm>
                  <a:off x="1214117" y="2201109"/>
                  <a:ext cx="628650" cy="717197"/>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9" name="Group 108">
                  <a:extLst>
                    <a:ext uri="{FF2B5EF4-FFF2-40B4-BE49-F238E27FC236}">
                      <a16:creationId xmlns:a16="http://schemas.microsoft.com/office/drawing/2014/main" id="{7781CB28-68A0-74FB-8E59-100DCBB2D684}"/>
                    </a:ext>
                  </a:extLst>
                </p:cNvPr>
                <p:cNvGrpSpPr/>
                <p:nvPr/>
              </p:nvGrpSpPr>
              <p:grpSpPr>
                <a:xfrm>
                  <a:off x="35872" y="1225042"/>
                  <a:ext cx="3234346" cy="1001680"/>
                  <a:chOff x="35872" y="1225042"/>
                  <a:chExt cx="3234346" cy="1001680"/>
                </a:xfrm>
              </p:grpSpPr>
              <p:sp>
                <p:nvSpPr>
                  <p:cNvPr id="102" name="Oval 101">
                    <a:extLst>
                      <a:ext uri="{FF2B5EF4-FFF2-40B4-BE49-F238E27FC236}">
                        <a16:creationId xmlns:a16="http://schemas.microsoft.com/office/drawing/2014/main" id="{5B177C68-1A84-77E4-B022-1EAEA99CE4E4}"/>
                      </a:ext>
                    </a:extLst>
                  </p:cNvPr>
                  <p:cNvSpPr/>
                  <p:nvPr/>
                </p:nvSpPr>
                <p:spPr>
                  <a:xfrm>
                    <a:off x="311700" y="1225042"/>
                    <a:ext cx="628650" cy="717198"/>
                  </a:xfrm>
                  <a:prstGeom prst="ellipse">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F7AAE66D-9F60-B12A-6F97-34FB40E98418}"/>
                      </a:ext>
                    </a:extLst>
                  </p:cNvPr>
                  <p:cNvSpPr txBox="1"/>
                  <p:nvPr/>
                </p:nvSpPr>
                <p:spPr>
                  <a:xfrm>
                    <a:off x="35872" y="1928626"/>
                    <a:ext cx="3234346" cy="298096"/>
                  </a:xfrm>
                  <a:prstGeom prst="rect">
                    <a:avLst/>
                  </a:prstGeom>
                  <a:noFill/>
                </p:spPr>
                <p:txBody>
                  <a:bodyPr wrap="square" rtlCol="0">
                    <a:spAutoFit/>
                  </a:bodyPr>
                  <a:lstStyle/>
                  <a:p>
                    <a:r>
                      <a:rPr lang="en-US" sz="900" dirty="0">
                        <a:latin typeface="Calibri" panose="020F0502020204030204" pitchFamily="34" charset="0"/>
                        <a:cs typeface="Calibri" panose="020F0502020204030204" pitchFamily="34" charset="0"/>
                      </a:rPr>
                      <a:t>Elisha Reece    Abdul </a:t>
                    </a:r>
                    <a:r>
                      <a:rPr lang="en-US" sz="900" dirty="0" err="1">
                        <a:latin typeface="Calibri" panose="020F0502020204030204" pitchFamily="34" charset="0"/>
                        <a:cs typeface="Calibri" panose="020F0502020204030204" pitchFamily="34" charset="0"/>
                      </a:rPr>
                      <a:t>Altawheed</a:t>
                    </a:r>
                    <a:r>
                      <a:rPr lang="en-US" sz="900" dirty="0">
                        <a:latin typeface="Calibri" panose="020F0502020204030204" pitchFamily="34" charset="0"/>
                        <a:cs typeface="Calibri" panose="020F0502020204030204" pitchFamily="34" charset="0"/>
                      </a:rPr>
                      <a:t>    </a:t>
                    </a:r>
                    <a:r>
                      <a:rPr lang="en-US" sz="900" dirty="0" err="1">
                        <a:latin typeface="Calibri" panose="020F0502020204030204" pitchFamily="34" charset="0"/>
                        <a:cs typeface="Calibri" panose="020F0502020204030204" pitchFamily="34" charset="0"/>
                      </a:rPr>
                      <a:t>Tharaa</a:t>
                    </a:r>
                    <a:r>
                      <a:rPr lang="en-US" sz="900" dirty="0">
                        <a:latin typeface="Calibri" panose="020F0502020204030204" pitchFamily="34" charset="0"/>
                        <a:cs typeface="Calibri" panose="020F0502020204030204" pitchFamily="34" charset="0"/>
                      </a:rPr>
                      <a:t> Rahhal</a:t>
                    </a:r>
                  </a:p>
                </p:txBody>
              </p:sp>
            </p:grpSp>
          </p:grpSp>
          <p:sp>
            <p:nvSpPr>
              <p:cNvPr id="118" name="TextBox 117">
                <a:extLst>
                  <a:ext uri="{FF2B5EF4-FFF2-40B4-BE49-F238E27FC236}">
                    <a16:creationId xmlns:a16="http://schemas.microsoft.com/office/drawing/2014/main" id="{1F77CCD4-EC26-E701-DDA8-0D70923FA330}"/>
                  </a:ext>
                </a:extLst>
              </p:cNvPr>
              <p:cNvSpPr txBox="1"/>
              <p:nvPr/>
            </p:nvSpPr>
            <p:spPr>
              <a:xfrm>
                <a:off x="169491" y="4827726"/>
                <a:ext cx="2697434" cy="230832"/>
              </a:xfrm>
              <a:prstGeom prst="rect">
                <a:avLst/>
              </a:prstGeom>
              <a:noFill/>
            </p:spPr>
            <p:txBody>
              <a:bodyPr wrap="square" rtlCol="0">
                <a:spAutoFit/>
              </a:bodyPr>
              <a:lstStyle/>
              <a:p>
                <a:r>
                  <a:rPr lang="en-US" sz="900" dirty="0">
                    <a:latin typeface="Calibri" panose="020F0502020204030204" pitchFamily="34" charset="0"/>
                    <a:cs typeface="Calibri" panose="020F0502020204030204" pitchFamily="34" charset="0"/>
                  </a:rPr>
                  <a:t>Andres Medina  Tiber Hernandez  Michael Fallon</a:t>
                </a:r>
              </a:p>
            </p:txBody>
          </p:sp>
        </p:grpSp>
      </p:grpSp>
      <p:grpSp>
        <p:nvGrpSpPr>
          <p:cNvPr id="143" name="Group 142">
            <a:extLst>
              <a:ext uri="{FF2B5EF4-FFF2-40B4-BE49-F238E27FC236}">
                <a16:creationId xmlns:a16="http://schemas.microsoft.com/office/drawing/2014/main" id="{CADE4C14-32C4-7A20-61AD-52D843549028}"/>
              </a:ext>
            </a:extLst>
          </p:cNvPr>
          <p:cNvGrpSpPr>
            <a:grpSpLocks noChangeAspect="1"/>
          </p:cNvGrpSpPr>
          <p:nvPr/>
        </p:nvGrpSpPr>
        <p:grpSpPr>
          <a:xfrm>
            <a:off x="54864" y="3568845"/>
            <a:ext cx="2006296" cy="1452481"/>
            <a:chOff x="6660372" y="857123"/>
            <a:chExt cx="2434182" cy="1762253"/>
          </a:xfrm>
        </p:grpSpPr>
        <p:sp>
          <p:nvSpPr>
            <p:cNvPr id="126" name="Google Shape;63;p13">
              <a:extLst>
                <a:ext uri="{FF2B5EF4-FFF2-40B4-BE49-F238E27FC236}">
                  <a16:creationId xmlns:a16="http://schemas.microsoft.com/office/drawing/2014/main" id="{5C56BF17-F5F4-0ADB-B111-25289187C614}"/>
                </a:ext>
              </a:extLst>
            </p:cNvPr>
            <p:cNvSpPr txBox="1"/>
            <p:nvPr/>
          </p:nvSpPr>
          <p:spPr>
            <a:xfrm>
              <a:off x="6660372" y="857123"/>
              <a:ext cx="2434182" cy="277354"/>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Budget: $225</a:t>
              </a:r>
              <a:endParaRPr sz="1200" dirty="0">
                <a:solidFill>
                  <a:srgbClr val="FFFFFF"/>
                </a:solidFill>
                <a:latin typeface="Times New Roman"/>
                <a:ea typeface="Times New Roman"/>
                <a:cs typeface="Times New Roman"/>
                <a:sym typeface="Times New Roman"/>
              </a:endParaRPr>
            </a:p>
          </p:txBody>
        </p:sp>
        <p:graphicFrame>
          <p:nvGraphicFramePr>
            <p:cNvPr id="142" name="Chart 141">
              <a:extLst>
                <a:ext uri="{FF2B5EF4-FFF2-40B4-BE49-F238E27FC236}">
                  <a16:creationId xmlns:a16="http://schemas.microsoft.com/office/drawing/2014/main" id="{78F23DEF-E2EC-577C-9A8B-2CB8B8022017}"/>
                </a:ext>
              </a:extLst>
            </p:cNvPr>
            <p:cNvGraphicFramePr>
              <a:graphicFrameLocks/>
            </p:cNvGraphicFramePr>
            <p:nvPr>
              <p:extLst>
                <p:ext uri="{D42A27DB-BD31-4B8C-83A1-F6EECF244321}">
                  <p14:modId xmlns:p14="http://schemas.microsoft.com/office/powerpoint/2010/main" val="2159439750"/>
                </p:ext>
              </p:extLst>
            </p:nvPr>
          </p:nvGraphicFramePr>
          <p:xfrm>
            <a:off x="6664069" y="1092290"/>
            <a:ext cx="2422080" cy="1527086"/>
          </p:xfrm>
          <a:graphic>
            <a:graphicData uri="http://schemas.openxmlformats.org/drawingml/2006/chart">
              <c:chart xmlns:c="http://schemas.openxmlformats.org/drawingml/2006/chart" xmlns:r="http://schemas.openxmlformats.org/officeDocument/2006/relationships" r:id="rId10"/>
            </a:graphicData>
          </a:graphic>
        </p:graphicFrame>
      </p:grpSp>
      <p:sp>
        <p:nvSpPr>
          <p:cNvPr id="181" name="Google Shape;63;p13">
            <a:extLst>
              <a:ext uri="{FF2B5EF4-FFF2-40B4-BE49-F238E27FC236}">
                <a16:creationId xmlns:a16="http://schemas.microsoft.com/office/drawing/2014/main" id="{F3A2FBF5-D39C-6471-3E94-524F26C19BA0}"/>
              </a:ext>
            </a:extLst>
          </p:cNvPr>
          <p:cNvSpPr txBox="1"/>
          <p:nvPr/>
        </p:nvSpPr>
        <p:spPr>
          <a:xfrm>
            <a:off x="6558028" y="3078690"/>
            <a:ext cx="2532889" cy="244992"/>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FM Datapath</a:t>
            </a:r>
            <a:endParaRPr sz="1200" dirty="0">
              <a:solidFill>
                <a:srgbClr val="FFFFFF"/>
              </a:solidFill>
              <a:latin typeface="Times New Roman"/>
              <a:ea typeface="Times New Roman"/>
              <a:cs typeface="Times New Roman"/>
              <a:sym typeface="Times New Roman"/>
            </a:endParaRPr>
          </a:p>
        </p:txBody>
      </p:sp>
      <p:grpSp>
        <p:nvGrpSpPr>
          <p:cNvPr id="191" name="Group 190">
            <a:extLst>
              <a:ext uri="{FF2B5EF4-FFF2-40B4-BE49-F238E27FC236}">
                <a16:creationId xmlns:a16="http://schemas.microsoft.com/office/drawing/2014/main" id="{16C7AFAD-CE47-6F58-F6C5-2EBF0B639E9D}"/>
              </a:ext>
            </a:extLst>
          </p:cNvPr>
          <p:cNvGrpSpPr>
            <a:grpSpLocks noChangeAspect="1"/>
          </p:cNvGrpSpPr>
          <p:nvPr/>
        </p:nvGrpSpPr>
        <p:grpSpPr>
          <a:xfrm>
            <a:off x="2925199" y="897685"/>
            <a:ext cx="3448474" cy="2454471"/>
            <a:chOff x="3231249" y="906175"/>
            <a:chExt cx="3264500" cy="2323526"/>
          </a:xfrm>
        </p:grpSpPr>
        <p:pic>
          <p:nvPicPr>
            <p:cNvPr id="138" name="Picture 137">
              <a:extLst>
                <a:ext uri="{FF2B5EF4-FFF2-40B4-BE49-F238E27FC236}">
                  <a16:creationId xmlns:a16="http://schemas.microsoft.com/office/drawing/2014/main" id="{7304AAA4-3699-44E5-9DB6-F422DD3E0129}"/>
                </a:ext>
              </a:extLst>
            </p:cNvPr>
            <p:cNvPicPr>
              <a:picLocks noChangeAspect="1"/>
            </p:cNvPicPr>
            <p:nvPr/>
          </p:nvPicPr>
          <p:blipFill>
            <a:blip r:embed="rId11"/>
            <a:stretch>
              <a:fillRect/>
            </a:stretch>
          </p:blipFill>
          <p:spPr>
            <a:xfrm>
              <a:off x="3231249" y="1166131"/>
              <a:ext cx="3264500" cy="2063570"/>
            </a:xfrm>
            <a:prstGeom prst="rect">
              <a:avLst/>
            </a:prstGeom>
          </p:spPr>
        </p:pic>
        <p:sp>
          <p:nvSpPr>
            <p:cNvPr id="184" name="Google Shape;59;p13">
              <a:extLst>
                <a:ext uri="{FF2B5EF4-FFF2-40B4-BE49-F238E27FC236}">
                  <a16:creationId xmlns:a16="http://schemas.microsoft.com/office/drawing/2014/main" id="{B376F54F-E5DA-F0BD-0D7C-74DC7A6E4A65}"/>
                </a:ext>
              </a:extLst>
            </p:cNvPr>
            <p:cNvSpPr txBox="1"/>
            <p:nvPr/>
          </p:nvSpPr>
          <p:spPr>
            <a:xfrm>
              <a:off x="3232666" y="906175"/>
              <a:ext cx="3263083" cy="220216"/>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System Process Overview</a:t>
              </a:r>
              <a:endParaRPr sz="1200" dirty="0">
                <a:solidFill>
                  <a:srgbClr val="FFFFFF"/>
                </a:solidFill>
                <a:latin typeface="Times New Roman"/>
                <a:ea typeface="Times New Roman"/>
                <a:cs typeface="Times New Roman"/>
                <a:sym typeface="Times New Roman"/>
              </a:endParaRPr>
            </a:p>
          </p:txBody>
        </p:sp>
      </p:grpSp>
      <p:grpSp>
        <p:nvGrpSpPr>
          <p:cNvPr id="144" name="Group 143">
            <a:extLst>
              <a:ext uri="{FF2B5EF4-FFF2-40B4-BE49-F238E27FC236}">
                <a16:creationId xmlns:a16="http://schemas.microsoft.com/office/drawing/2014/main" id="{9F252F10-EFB3-323B-90F9-E84F9A1E6BF9}"/>
              </a:ext>
            </a:extLst>
          </p:cNvPr>
          <p:cNvGrpSpPr>
            <a:grpSpLocks noChangeAspect="1"/>
          </p:cNvGrpSpPr>
          <p:nvPr/>
        </p:nvGrpSpPr>
        <p:grpSpPr>
          <a:xfrm>
            <a:off x="5314593" y="3566160"/>
            <a:ext cx="970942" cy="1188636"/>
            <a:chOff x="7520337" y="3075574"/>
            <a:chExt cx="1212498" cy="1484351"/>
          </a:xfrm>
        </p:grpSpPr>
        <p:pic>
          <p:nvPicPr>
            <p:cNvPr id="129" name="Picture 128">
              <a:extLst>
                <a:ext uri="{FF2B5EF4-FFF2-40B4-BE49-F238E27FC236}">
                  <a16:creationId xmlns:a16="http://schemas.microsoft.com/office/drawing/2014/main" id="{102A4E9A-252D-384D-FB92-5A09E8D8E994}"/>
                </a:ext>
              </a:extLst>
            </p:cNvPr>
            <p:cNvPicPr>
              <a:picLocks noChangeAspect="1"/>
            </p:cNvPicPr>
            <p:nvPr/>
          </p:nvPicPr>
          <p:blipFill>
            <a:blip r:embed="rId12"/>
            <a:stretch>
              <a:fillRect/>
            </a:stretch>
          </p:blipFill>
          <p:spPr>
            <a:xfrm>
              <a:off x="7520337" y="3270471"/>
              <a:ext cx="1212498" cy="1289454"/>
            </a:xfrm>
            <a:prstGeom prst="rect">
              <a:avLst/>
            </a:prstGeom>
          </p:spPr>
        </p:pic>
        <p:sp>
          <p:nvSpPr>
            <p:cNvPr id="63" name="Google Shape;63;p13"/>
            <p:cNvSpPr txBox="1"/>
            <p:nvPr/>
          </p:nvSpPr>
          <p:spPr>
            <a:xfrm>
              <a:off x="7520337" y="3075574"/>
              <a:ext cx="1212498" cy="285472"/>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Prototype</a:t>
              </a:r>
              <a:endParaRPr sz="1200" dirty="0">
                <a:solidFill>
                  <a:srgbClr val="FFFFFF"/>
                </a:solidFill>
                <a:latin typeface="Times New Roman"/>
                <a:ea typeface="Times New Roman"/>
                <a:cs typeface="Times New Roman"/>
                <a:sym typeface="Times New Roman"/>
              </a:endParaRPr>
            </a:p>
          </p:txBody>
        </p:sp>
      </p:grpSp>
      <p:grpSp>
        <p:nvGrpSpPr>
          <p:cNvPr id="190" name="Group 189">
            <a:extLst>
              <a:ext uri="{FF2B5EF4-FFF2-40B4-BE49-F238E27FC236}">
                <a16:creationId xmlns:a16="http://schemas.microsoft.com/office/drawing/2014/main" id="{ABE02730-057B-FF23-B398-3A94A541FB93}"/>
              </a:ext>
            </a:extLst>
          </p:cNvPr>
          <p:cNvGrpSpPr>
            <a:grpSpLocks noChangeAspect="1"/>
          </p:cNvGrpSpPr>
          <p:nvPr/>
        </p:nvGrpSpPr>
        <p:grpSpPr>
          <a:xfrm>
            <a:off x="4241533" y="3563208"/>
            <a:ext cx="785335" cy="1393450"/>
            <a:chOff x="4096304" y="3515613"/>
            <a:chExt cx="832230" cy="1476656"/>
          </a:xfrm>
        </p:grpSpPr>
        <p:pic>
          <p:nvPicPr>
            <p:cNvPr id="145" name="image13.png">
              <a:extLst>
                <a:ext uri="{FF2B5EF4-FFF2-40B4-BE49-F238E27FC236}">
                  <a16:creationId xmlns:a16="http://schemas.microsoft.com/office/drawing/2014/main" id="{A61029EB-3BA6-C530-C423-C8172F4FE75A}"/>
                </a:ext>
              </a:extLst>
            </p:cNvPr>
            <p:cNvPicPr>
              <a:picLocks noChangeAspect="1"/>
            </p:cNvPicPr>
            <p:nvPr/>
          </p:nvPicPr>
          <p:blipFill>
            <a:blip r:embed="rId13"/>
            <a:srcRect/>
            <a:stretch>
              <a:fillRect/>
            </a:stretch>
          </p:blipFill>
          <p:spPr>
            <a:xfrm>
              <a:off x="4096304" y="3757863"/>
              <a:ext cx="832230" cy="1234406"/>
            </a:xfrm>
            <a:prstGeom prst="rect">
              <a:avLst/>
            </a:prstGeom>
            <a:ln/>
          </p:spPr>
        </p:pic>
        <p:sp>
          <p:nvSpPr>
            <p:cNvPr id="188" name="Google Shape;63;p13">
              <a:extLst>
                <a:ext uri="{FF2B5EF4-FFF2-40B4-BE49-F238E27FC236}">
                  <a16:creationId xmlns:a16="http://schemas.microsoft.com/office/drawing/2014/main" id="{D5D200AB-6615-57C9-1F33-FBB457545704}"/>
                </a:ext>
              </a:extLst>
            </p:cNvPr>
            <p:cNvSpPr txBox="1"/>
            <p:nvPr/>
          </p:nvSpPr>
          <p:spPr>
            <a:xfrm>
              <a:off x="4096304" y="3515613"/>
              <a:ext cx="832230" cy="24225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PCB</a:t>
              </a:r>
              <a:endParaRPr sz="1200" dirty="0">
                <a:solidFill>
                  <a:srgbClr val="FFFFFF"/>
                </a:solidFill>
                <a:latin typeface="Times New Roman"/>
                <a:ea typeface="Times New Roman"/>
                <a:cs typeface="Times New Roman"/>
                <a:sym typeface="Times New Roman"/>
              </a:endParaRPr>
            </a:p>
          </p:txBody>
        </p:sp>
      </p:grpSp>
      <p:grpSp>
        <p:nvGrpSpPr>
          <p:cNvPr id="204" name="Group 203">
            <a:extLst>
              <a:ext uri="{FF2B5EF4-FFF2-40B4-BE49-F238E27FC236}">
                <a16:creationId xmlns:a16="http://schemas.microsoft.com/office/drawing/2014/main" id="{D85BBDCD-3540-8A66-9D55-04F14CECC791}"/>
              </a:ext>
            </a:extLst>
          </p:cNvPr>
          <p:cNvGrpSpPr/>
          <p:nvPr/>
        </p:nvGrpSpPr>
        <p:grpSpPr>
          <a:xfrm>
            <a:off x="2040159" y="3563208"/>
            <a:ext cx="2150710" cy="1458118"/>
            <a:chOff x="2040159" y="3563208"/>
            <a:chExt cx="2150710" cy="1458118"/>
          </a:xfrm>
        </p:grpSpPr>
        <p:sp>
          <p:nvSpPr>
            <p:cNvPr id="172" name="Google Shape;63;p13">
              <a:extLst>
                <a:ext uri="{FF2B5EF4-FFF2-40B4-BE49-F238E27FC236}">
                  <a16:creationId xmlns:a16="http://schemas.microsoft.com/office/drawing/2014/main" id="{CD118A9A-0E57-68A3-7A35-FEFC33098AB2}"/>
                </a:ext>
              </a:extLst>
            </p:cNvPr>
            <p:cNvSpPr txBox="1"/>
            <p:nvPr/>
          </p:nvSpPr>
          <p:spPr>
            <a:xfrm>
              <a:off x="2340156" y="3563208"/>
              <a:ext cx="1634263" cy="228600"/>
            </a:xfrm>
            <a:prstGeom prst="rect">
              <a:avLst/>
            </a:prstGeom>
            <a:solidFill>
              <a:srgbClr val="98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Times New Roman"/>
                  <a:ea typeface="Times New Roman"/>
                  <a:cs typeface="Times New Roman"/>
                  <a:sym typeface="Times New Roman"/>
                </a:rPr>
                <a:t>Enclosure</a:t>
              </a:r>
              <a:endParaRPr sz="1200" dirty="0">
                <a:solidFill>
                  <a:srgbClr val="FFFFFF"/>
                </a:solidFill>
                <a:latin typeface="Times New Roman"/>
                <a:ea typeface="Times New Roman"/>
                <a:cs typeface="Times New Roman"/>
                <a:sym typeface="Times New Roman"/>
              </a:endParaRPr>
            </a:p>
          </p:txBody>
        </p:sp>
        <p:pic>
          <p:nvPicPr>
            <p:cNvPr id="202" name="Picture 201">
              <a:extLst>
                <a:ext uri="{FF2B5EF4-FFF2-40B4-BE49-F238E27FC236}">
                  <a16:creationId xmlns:a16="http://schemas.microsoft.com/office/drawing/2014/main" id="{10ABDCED-1FAA-F992-E692-33D9CF6A5F5A}"/>
                </a:ext>
              </a:extLst>
            </p:cNvPr>
            <p:cNvPicPr>
              <a:picLocks noChangeAspect="1"/>
            </p:cNvPicPr>
            <p:nvPr/>
          </p:nvPicPr>
          <p:blipFill>
            <a:blip r:embed="rId14"/>
            <a:stretch>
              <a:fillRect/>
            </a:stretch>
          </p:blipFill>
          <p:spPr>
            <a:xfrm>
              <a:off x="2040159" y="3810777"/>
              <a:ext cx="2150710" cy="1210549"/>
            </a:xfrm>
            <a:prstGeom prst="rect">
              <a:avLst/>
            </a:prstGeom>
          </p:spPr>
        </p:pic>
      </p:grpSp>
      <p:pic>
        <p:nvPicPr>
          <p:cNvPr id="206" name="Picture 205">
            <a:extLst>
              <a:ext uri="{FF2B5EF4-FFF2-40B4-BE49-F238E27FC236}">
                <a16:creationId xmlns:a16="http://schemas.microsoft.com/office/drawing/2014/main" id="{C2C7CE57-D137-9085-61E6-FD2D013D307A}"/>
              </a:ext>
            </a:extLst>
          </p:cNvPr>
          <p:cNvPicPr>
            <a:picLocks noChangeAspect="1"/>
          </p:cNvPicPr>
          <p:nvPr/>
        </p:nvPicPr>
        <p:blipFill>
          <a:blip r:embed="rId15"/>
          <a:stretch>
            <a:fillRect/>
          </a:stretch>
        </p:blipFill>
        <p:spPr>
          <a:xfrm>
            <a:off x="6556248" y="3589946"/>
            <a:ext cx="2573565" cy="1164850"/>
          </a:xfrm>
          <a:prstGeom prst="rect">
            <a:avLst/>
          </a:prstGeom>
        </p:spPr>
      </p:pic>
      <mc:AlternateContent xmlns:mc="http://schemas.openxmlformats.org/markup-compatibility/2006" xmlns:a14="http://schemas.microsoft.com/office/drawing/2010/main">
        <mc:Choice Requires="a14">
          <p:sp>
            <p:nvSpPr>
              <p:cNvPr id="207" name="Google Shape;63;p13">
                <a:extLst>
                  <a:ext uri="{FF2B5EF4-FFF2-40B4-BE49-F238E27FC236}">
                    <a16:creationId xmlns:a16="http://schemas.microsoft.com/office/drawing/2014/main" id="{EA5D649C-F5EC-CFF2-38C5-1D3E08C1FF1A}"/>
                  </a:ext>
                </a:extLst>
              </p:cNvPr>
              <p:cNvSpPr txBox="1"/>
              <p:nvPr/>
            </p:nvSpPr>
            <p:spPr>
              <a:xfrm>
                <a:off x="6558028" y="3329470"/>
                <a:ext cx="2532889" cy="24499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US" sz="1050" b="0" i="1" smtClean="0">
                          <a:solidFill>
                            <a:schemeClr val="tx1"/>
                          </a:solidFill>
                          <a:latin typeface="Cambria Math" panose="02040503050406030204" pitchFamily="18" charset="0"/>
                          <a:ea typeface="Times New Roman"/>
                          <a:cs typeface="Times New Roman"/>
                          <a:sym typeface="Times New Roman"/>
                        </a:rPr>
                        <m:t>𝐴</m:t>
                      </m:r>
                      <m:d>
                        <m:dPr>
                          <m:ctrlPr>
                            <a:rPr lang="en-US" sz="1050" b="0" i="1" smtClean="0">
                              <a:solidFill>
                                <a:schemeClr val="tx1"/>
                              </a:solidFill>
                              <a:latin typeface="Cambria Math" panose="02040503050406030204" pitchFamily="18" charset="0"/>
                              <a:ea typeface="Times New Roman"/>
                              <a:cs typeface="Times New Roman"/>
                              <a:sym typeface="Times New Roman"/>
                            </a:rPr>
                          </m:ctrlPr>
                        </m:dPr>
                        <m:e>
                          <m:r>
                            <a:rPr lang="en-US" sz="1050" b="0" i="1" smtClean="0">
                              <a:solidFill>
                                <a:schemeClr val="tx1"/>
                              </a:solidFill>
                              <a:latin typeface="Cambria Math" panose="02040503050406030204" pitchFamily="18" charset="0"/>
                              <a:ea typeface="Times New Roman"/>
                              <a:cs typeface="Times New Roman"/>
                              <a:sym typeface="Times New Roman"/>
                            </a:rPr>
                            <m:t>𝑡</m:t>
                          </m:r>
                        </m:e>
                      </m:d>
                      <m:r>
                        <m:rPr>
                          <m:sty m:val="p"/>
                        </m:rPr>
                        <a:rPr lang="en-US" sz="1050" b="0" i="0" smtClean="0">
                          <a:solidFill>
                            <a:schemeClr val="tx1"/>
                          </a:solidFill>
                          <a:latin typeface="Cambria Math" panose="02040503050406030204" pitchFamily="18" charset="0"/>
                          <a:ea typeface="Times New Roman"/>
                          <a:cs typeface="Times New Roman"/>
                          <a:sym typeface="Times New Roman"/>
                        </a:rPr>
                        <m:t>cos</m:t>
                      </m:r>
                      <m:r>
                        <a:rPr lang="en-US" sz="1050" b="0" i="1" smtClean="0">
                          <a:solidFill>
                            <a:schemeClr val="tx1"/>
                          </a:solidFill>
                          <a:latin typeface="Cambria Math" panose="02040503050406030204" pitchFamily="18" charset="0"/>
                          <a:ea typeface="Times New Roman"/>
                          <a:cs typeface="Times New Roman"/>
                          <a:sym typeface="Times New Roman"/>
                        </a:rPr>
                        <m:t>⁡(</m:t>
                      </m:r>
                      <m:sSub>
                        <m:sSubPr>
                          <m:ctrlPr>
                            <a:rPr lang="en-US" sz="1050" b="0" i="1" smtClean="0">
                              <a:solidFill>
                                <a:schemeClr val="tx1"/>
                              </a:solidFill>
                              <a:latin typeface="Cambria Math" panose="02040503050406030204" pitchFamily="18" charset="0"/>
                              <a:ea typeface="Times New Roman"/>
                              <a:cs typeface="Times New Roman"/>
                              <a:sym typeface="Times New Roman"/>
                            </a:rPr>
                          </m:ctrlPr>
                        </m:sSubPr>
                        <m:e>
                          <m:r>
                            <a:rPr lang="en-US" sz="1050" b="0" i="1" smtClean="0">
                              <a:solidFill>
                                <a:schemeClr val="tx1"/>
                              </a:solidFill>
                              <a:latin typeface="Cambria Math" panose="02040503050406030204" pitchFamily="18" charset="0"/>
                              <a:ea typeface="Times New Roman"/>
                              <a:cs typeface="Times New Roman"/>
                              <a:sym typeface="Times New Roman"/>
                            </a:rPr>
                            <m:t>𝜔</m:t>
                          </m:r>
                        </m:e>
                        <m:sub>
                          <m:r>
                            <a:rPr lang="en-US" sz="1050" b="0" i="1" smtClean="0">
                              <a:solidFill>
                                <a:schemeClr val="tx1"/>
                              </a:solidFill>
                              <a:latin typeface="Cambria Math" panose="02040503050406030204" pitchFamily="18" charset="0"/>
                              <a:ea typeface="Times New Roman"/>
                              <a:cs typeface="Times New Roman"/>
                              <a:sym typeface="Times New Roman"/>
                            </a:rPr>
                            <m:t>𝑐</m:t>
                          </m:r>
                        </m:sub>
                      </m:sSub>
                      <m:r>
                        <a:rPr lang="en-US" sz="1050" b="0" i="1" smtClean="0">
                          <a:solidFill>
                            <a:schemeClr val="tx1"/>
                          </a:solidFill>
                          <a:latin typeface="Cambria Math" panose="02040503050406030204" pitchFamily="18" charset="0"/>
                          <a:ea typeface="Times New Roman"/>
                          <a:cs typeface="Times New Roman"/>
                          <a:sym typeface="Times New Roman"/>
                        </a:rPr>
                        <m:t>𝑡</m:t>
                      </m:r>
                      <m:r>
                        <a:rPr lang="en-US" sz="1050" b="0" i="1" smtClean="0">
                          <a:solidFill>
                            <a:schemeClr val="tx1"/>
                          </a:solidFill>
                          <a:latin typeface="Cambria Math" panose="02040503050406030204" pitchFamily="18" charset="0"/>
                          <a:ea typeface="Times New Roman"/>
                          <a:cs typeface="Times New Roman"/>
                          <a:sym typeface="Times New Roman"/>
                        </a:rPr>
                        <m:t>+</m:t>
                      </m:r>
                      <m:r>
                        <a:rPr lang="en-US" sz="1050" b="0" i="1" smtClean="0">
                          <a:solidFill>
                            <a:schemeClr val="tx1"/>
                          </a:solidFill>
                          <a:latin typeface="Cambria Math" panose="02040503050406030204" pitchFamily="18" charset="0"/>
                          <a:ea typeface="Times New Roman"/>
                          <a:cs typeface="Times New Roman"/>
                          <a:sym typeface="Times New Roman"/>
                        </a:rPr>
                        <m:t>𝑐𝑚</m:t>
                      </m:r>
                      <m:d>
                        <m:dPr>
                          <m:ctrlPr>
                            <a:rPr lang="en-US" sz="1050" b="0" i="1" smtClean="0">
                              <a:solidFill>
                                <a:schemeClr val="tx1"/>
                              </a:solidFill>
                              <a:latin typeface="Cambria Math" panose="02040503050406030204" pitchFamily="18" charset="0"/>
                              <a:ea typeface="Times New Roman"/>
                              <a:cs typeface="Times New Roman"/>
                              <a:sym typeface="Times New Roman"/>
                            </a:rPr>
                          </m:ctrlPr>
                        </m:dPr>
                        <m:e>
                          <m:r>
                            <a:rPr lang="en-US" sz="1050" b="0" i="1" smtClean="0">
                              <a:solidFill>
                                <a:schemeClr val="tx1"/>
                              </a:solidFill>
                              <a:latin typeface="Cambria Math" panose="02040503050406030204" pitchFamily="18" charset="0"/>
                              <a:ea typeface="Times New Roman"/>
                              <a:cs typeface="Times New Roman"/>
                              <a:sym typeface="Times New Roman"/>
                            </a:rPr>
                            <m:t>𝑡</m:t>
                          </m:r>
                        </m:e>
                      </m:d>
                      <m:r>
                        <a:rPr lang="en-US" sz="1050" b="0" i="1" smtClean="0">
                          <a:solidFill>
                            <a:schemeClr val="tx1"/>
                          </a:solidFill>
                          <a:latin typeface="Cambria Math" panose="02040503050406030204" pitchFamily="18" charset="0"/>
                          <a:ea typeface="Times New Roman"/>
                          <a:cs typeface="Times New Roman"/>
                          <a:sym typeface="Times New Roman"/>
                        </a:rPr>
                        <m:t>)</m:t>
                      </m:r>
                    </m:oMath>
                  </m:oMathPara>
                </a14:m>
                <a:endParaRPr sz="1200" dirty="0">
                  <a:solidFill>
                    <a:schemeClr val="tx1"/>
                  </a:solidFill>
                  <a:latin typeface="Times New Roman"/>
                  <a:ea typeface="Times New Roman"/>
                  <a:cs typeface="Times New Roman"/>
                  <a:sym typeface="Times New Roman"/>
                </a:endParaRPr>
              </a:p>
            </p:txBody>
          </p:sp>
        </mc:Choice>
        <mc:Fallback xmlns="">
          <p:sp>
            <p:nvSpPr>
              <p:cNvPr id="207" name="Google Shape;63;p13">
                <a:extLst>
                  <a:ext uri="{FF2B5EF4-FFF2-40B4-BE49-F238E27FC236}">
                    <a16:creationId xmlns:a16="http://schemas.microsoft.com/office/drawing/2014/main" id="{EA5D649C-F5EC-CFF2-38C5-1D3E08C1FF1A}"/>
                  </a:ext>
                </a:extLst>
              </p:cNvPr>
              <p:cNvSpPr txBox="1">
                <a:spLocks noRot="1" noChangeAspect="1" noMove="1" noResize="1" noEditPoints="1" noAdjustHandles="1" noChangeArrowheads="1" noChangeShapeType="1" noTextEdit="1"/>
              </p:cNvSpPr>
              <p:nvPr/>
            </p:nvSpPr>
            <p:spPr>
              <a:xfrm>
                <a:off x="6558028" y="3329470"/>
                <a:ext cx="2532889" cy="244992"/>
              </a:xfrm>
              <a:prstGeom prst="rect">
                <a:avLst/>
              </a:prstGeom>
              <a:blipFill>
                <a:blip r:embed="rId16"/>
                <a:stretch>
                  <a:fillRect b="-10000"/>
                </a:stretch>
              </a:blipFill>
              <a:ln>
                <a:noFill/>
              </a:ln>
            </p:spPr>
            <p:txBody>
              <a:bodyPr/>
              <a:lstStyle/>
              <a:p>
                <a:r>
                  <a:rPr lang="en-US">
                    <a:noFill/>
                  </a:rPr>
                  <a:t> </a:t>
                </a:r>
              </a:p>
            </p:txBody>
          </p:sp>
        </mc:Fallback>
      </mc:AlternateContent>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212</Words>
  <Application>Microsoft Office PowerPoint</Application>
  <PresentationFormat>On-screen Show (16:9)</PresentationFormat>
  <Paragraphs>29</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Cambria Math</vt:lpstr>
      <vt:lpstr>Times New Roman</vt:lpstr>
      <vt:lpstr>Simple Light</vt:lpstr>
      <vt:lpstr>FM Music Synthesizer on FPGA By The Synthesizers Department of Electrical and Computer Engineering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FM Music Synthesizer on FPGA By The Synthesizers Department of Electrical and Computer Engineering</dc:title>
  <dc:creator>michael fallon</dc:creator>
  <cp:lastModifiedBy>michael fallon</cp:lastModifiedBy>
  <cp:revision>6</cp:revision>
  <dcterms:modified xsi:type="dcterms:W3CDTF">2023-04-11T16:33:52Z</dcterms:modified>
</cp:coreProperties>
</file>